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62" r:id="rId4"/>
    <p:sldId id="268" r:id="rId5"/>
    <p:sldId id="260" r:id="rId6"/>
    <p:sldId id="269" r:id="rId7"/>
    <p:sldId id="263" r:id="rId8"/>
    <p:sldId id="264" r:id="rId9"/>
    <p:sldId id="270" r:id="rId10"/>
    <p:sldId id="271" r:id="rId11"/>
    <p:sldId id="26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84C"/>
    <a:srgbClr val="F157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5" autoAdjust="0"/>
    <p:restoredTop sz="96357" autoAdjust="0"/>
  </p:normalViewPr>
  <p:slideViewPr>
    <p:cSldViewPr snapToGrid="0">
      <p:cViewPr varScale="1">
        <p:scale>
          <a:sx n="107" d="100"/>
          <a:sy n="107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679B7-F8DF-49D5-A0F4-322D319524B5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636B4-BD83-4698-93E1-6B0ECE19D1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056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842BD-E97B-428D-B0B2-D58C7303BF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78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842BD-E97B-428D-B0B2-D58C7303BF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10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842BD-E97B-428D-B0B2-D58C7303BF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6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842BD-E97B-428D-B0B2-D58C7303BF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8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842BD-E97B-428D-B0B2-D58C7303BF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36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842BD-E97B-428D-B0B2-D58C7303BF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55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842BD-E97B-428D-B0B2-D58C7303BF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57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842BD-E97B-428D-B0B2-D58C7303BF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85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842BD-E97B-428D-B0B2-D58C7303BF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93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D054D-E816-41AA-3262-1305F0D33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9544DC-37B0-0D14-AD38-4BE559E67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B2580-CCAB-8DE7-A0F8-988B952BDA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5CF46-226A-4C4E-824A-F1A9CD0D1AFE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487C5-EDA5-75FC-4C64-2413C715D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45B0C-0A08-780C-6789-B19C983BE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44900" y="2371088"/>
            <a:ext cx="2743200" cy="365125"/>
          </a:xfrm>
          <a:prstGeom prst="rect">
            <a:avLst/>
          </a:prstGeom>
        </p:spPr>
        <p:txBody>
          <a:bodyPr/>
          <a:lstStyle/>
          <a:p>
            <a:fld id="{4237114E-1E0B-4A48-B1F0-D42A455186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8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9C5F8-AC19-96D0-B8D0-FB977D8C7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E7C286-6F8A-61D5-EE56-2243872DA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A59A8-B5DD-4384-1D77-9F28B5FE72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5CF46-226A-4C4E-824A-F1A9CD0D1AFE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FA159-D5B4-0B30-44A9-F846C8976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6798D-B1FB-266A-FD3D-D9B4AE9CE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44900" y="2371088"/>
            <a:ext cx="2743200" cy="365125"/>
          </a:xfrm>
          <a:prstGeom prst="rect">
            <a:avLst/>
          </a:prstGeom>
        </p:spPr>
        <p:txBody>
          <a:bodyPr/>
          <a:lstStyle/>
          <a:p>
            <a:fld id="{4237114E-1E0B-4A48-B1F0-D42A455186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22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3A454D-96DA-056B-5C56-DEF3E89C98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1B539A-C19B-683D-C584-E4515EC2F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420C3-E0F1-0BEA-07EE-415F102695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5CF46-226A-4C4E-824A-F1A9CD0D1AFE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767BF-9EA4-49C2-A01C-625D59FD2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B2BAB-ADB3-CED0-06B7-F53C4786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44900" y="2371088"/>
            <a:ext cx="2743200" cy="365125"/>
          </a:xfrm>
          <a:prstGeom prst="rect">
            <a:avLst/>
          </a:prstGeom>
        </p:spPr>
        <p:txBody>
          <a:bodyPr/>
          <a:lstStyle/>
          <a:p>
            <a:fld id="{4237114E-1E0B-4A48-B1F0-D42A455186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58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E10C4-8BC6-20E2-71BC-0A45B9A84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A1839A-94D7-6292-2FCA-4813C05A2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F266F-CD95-03E0-8270-B495D358F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A0C1-A59F-4589-B40A-FD3F0E5555E4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9BDB9-A59D-EEB7-1C85-FBCBDA128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22074-6FC8-6AEC-851E-CB0F1C16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E39D-9D0E-4580-9329-458C51BC99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578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B7DBF-87BB-876A-10B9-79E476E5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F9505-E01E-E508-478B-394F28EEB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2D7C4-3AF6-07F4-31D0-77E3B4A1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A0C1-A59F-4589-B40A-FD3F0E5555E4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7B9D-0091-7BF9-60DC-BE49CE4BF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2F4BC-A2C4-07C1-3931-948A30E0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E39D-9D0E-4580-9329-458C51BC99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541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A59D1-DFFA-A3DE-5F63-9127F9BCB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8CB62-DFEB-9E77-CEF5-6632588E0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FAF3F-BFF2-72C4-AA01-B490C0914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A0C1-A59F-4589-B40A-FD3F0E5555E4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CB292-FF90-7120-BC79-DC5EBEB8D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86252-E5B8-3A3F-36B0-7FB5372CB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E39D-9D0E-4580-9329-458C51BC99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488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CF403-E68E-5BC0-A51C-32730C9C1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DDE6F-E6E3-4783-7F31-03188F70E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B57E80-3914-4811-13BA-E34B49F02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E16C0-0681-7F3E-033B-E1B8D88E8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A0C1-A59F-4589-B40A-FD3F0E5555E4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6B5E3-2220-BFE9-64F6-A0CE1D4D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F3B9F-8D6E-C986-1CB8-A2FE82ED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E39D-9D0E-4580-9329-458C51BC99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188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E380-2A4E-64DC-FA3A-3D913D601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AE1F4-75D3-3DAA-8A9C-ED4ECEDE5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2E44FD-0AAA-E1B4-2B35-8C67CB5F4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0F9C2F-3E53-05E5-210C-0F2A83737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FD59D-E0E9-E6DE-1E08-90B20793C5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C5885E-2ECF-63D2-B823-8B95324D3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A0C1-A59F-4589-B40A-FD3F0E5555E4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7CEFDA-C488-9F1C-19F0-D4CF8C59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F122EE-FF56-33DA-705E-CF4E16067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E39D-9D0E-4580-9329-458C51BC99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323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E56A9-F9A6-1052-89FE-C2819E17B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27F399-BF5C-7182-A27E-6C1FF8D05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A0C1-A59F-4589-B40A-FD3F0E5555E4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2139E1-0517-47C5-FF9B-6E3ABF26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20628-53DB-4CCA-1373-FB9E7F7BF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E39D-9D0E-4580-9329-458C51BC99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993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6EAF82-3FFE-D49C-9E03-58D5BCD82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A0C1-A59F-4589-B40A-FD3F0E5555E4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1E5FF9-69B8-9470-AB5D-FF00FDB46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1307C-32F0-EBD7-3C5F-A82BC9A45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E39D-9D0E-4580-9329-458C51BC99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828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38E0-021F-C5EB-FF81-C6CC6D0F3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9752D-7625-4393-C355-C1CC96474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3729B-00CE-173A-1D12-8B630C937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38A22-2734-E0B6-2700-D26C59345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A0C1-A59F-4589-B40A-FD3F0E5555E4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4F88E-94C2-3CB2-4783-8FEDF481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9F239-BAD0-D9F0-142B-0B3DBF6A5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E39D-9D0E-4580-9329-458C51BC99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99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09C65-51B6-885B-07B1-C56895845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C8F0B-F270-48BD-C4C9-5ABDF7180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FAD6-8E09-41CE-BEA8-1B96F3EC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5CF46-226A-4C4E-824A-F1A9CD0D1AFE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62B05-1267-F82A-C568-AD58F8019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B83D-3D77-B017-9ED5-86D92292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44900" y="2371088"/>
            <a:ext cx="2743200" cy="365125"/>
          </a:xfrm>
          <a:prstGeom prst="rect">
            <a:avLst/>
          </a:prstGeom>
        </p:spPr>
        <p:txBody>
          <a:bodyPr/>
          <a:lstStyle/>
          <a:p>
            <a:fld id="{4237114E-1E0B-4A48-B1F0-D42A45518627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2928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C8B53-C1F6-0C1E-9FB2-BF6E3F3A3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96058F-9CEE-B225-FEC6-D1CEFA20B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ED9C74-F6F0-D030-E010-A05AAE8CE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A25AA-4067-58BB-2F8E-686869F64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A0C1-A59F-4589-B40A-FD3F0E5555E4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63556-999D-FF63-9B63-BC6C6B199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66872-315F-8D1A-F4F7-D983EBCC6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E39D-9D0E-4580-9329-458C51BC99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790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D6FF3-6861-D7B4-13E0-190DA715C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A76329-6403-6E50-6A98-B0A00A417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D8D6A-2C4F-5AEF-70DD-29C5D69EB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A0C1-A59F-4589-B40A-FD3F0E5555E4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9CA2C-6478-8979-DE27-4AC04567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5900E-2FD9-7A88-317A-96BCE177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E39D-9D0E-4580-9329-458C51BC99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247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9A4649-A471-7929-EECE-136796C65A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793E1B-EFAC-3B1A-0E36-AC04E1BFF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5667E-4965-00BF-2F2B-EFAB1DFB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A0C1-A59F-4589-B40A-FD3F0E5555E4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409EC-717E-A532-7301-CE57CF755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824F6-F488-CF36-4061-668395DB3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E39D-9D0E-4580-9329-458C51BC99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01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71851-36A8-D0BC-FB36-081933DAC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5DD77-C90E-BB76-73B3-10AE09575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976E8-1A7A-8299-BCB3-7D3A3914F4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5CF46-226A-4C4E-824A-F1A9CD0D1AFE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6032E-CD15-A5A6-6613-6BE9473A8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D0B62-EC89-302E-1692-00E3ED1C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44900" y="2371088"/>
            <a:ext cx="2743200" cy="365125"/>
          </a:xfrm>
          <a:prstGeom prst="rect">
            <a:avLst/>
          </a:prstGeom>
        </p:spPr>
        <p:txBody>
          <a:bodyPr/>
          <a:lstStyle/>
          <a:p>
            <a:fld id="{4237114E-1E0B-4A48-B1F0-D42A455186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52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48D31-1C26-0D59-4179-FB0807CD3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381E5-E271-E478-CC78-BE5A03A145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3437D-70A9-6BE1-F550-5C7283AD2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3B84E-F1E6-BB55-4663-492DFCF3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5CF46-226A-4C4E-824A-F1A9CD0D1AFE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98A7E-868C-BF6A-966A-FBE4CE265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AFA89-75C7-98BA-EC73-7837D963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44900" y="2371088"/>
            <a:ext cx="2743200" cy="365125"/>
          </a:xfrm>
          <a:prstGeom prst="rect">
            <a:avLst/>
          </a:prstGeom>
        </p:spPr>
        <p:txBody>
          <a:bodyPr/>
          <a:lstStyle/>
          <a:p>
            <a:fld id="{4237114E-1E0B-4A48-B1F0-D42A455186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64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B176F-307A-1085-AD04-DFC3BD3E3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73A75-879B-3EA5-A98C-0D780E896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D75E69-4E62-2BBA-906D-C5C8A0605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05D126-3633-8942-10B1-42BAB145D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1678DB-7B37-4505-4C5A-590E92908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8436AF-AE90-0EFB-CC0A-BEC7355A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5CF46-226A-4C4E-824A-F1A9CD0D1AFE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F655F1-67CC-5889-9FF2-BC2ED1B54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817A69-C2CC-DBBD-B29F-931BC6949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44900" y="2371088"/>
            <a:ext cx="2743200" cy="365125"/>
          </a:xfrm>
          <a:prstGeom prst="rect">
            <a:avLst/>
          </a:prstGeom>
        </p:spPr>
        <p:txBody>
          <a:bodyPr/>
          <a:lstStyle/>
          <a:p>
            <a:fld id="{4237114E-1E0B-4A48-B1F0-D42A455186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80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696E-B0F7-E8C7-09AB-B4A2E9281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E62847-10BD-628C-52F1-C79CFE64EF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5CF46-226A-4C4E-824A-F1A9CD0D1AFE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A29C8E-05A4-75FC-0F0E-0BC443A73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5C59F-40A1-5AFB-0365-D684C298E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44900" y="2371088"/>
            <a:ext cx="2743200" cy="365125"/>
          </a:xfrm>
          <a:prstGeom prst="rect">
            <a:avLst/>
          </a:prstGeom>
        </p:spPr>
        <p:txBody>
          <a:bodyPr/>
          <a:lstStyle/>
          <a:p>
            <a:fld id="{4237114E-1E0B-4A48-B1F0-D42A455186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0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25B304-8D0D-367F-6183-6859A54C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5CF46-226A-4C4E-824A-F1A9CD0D1AFE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A4207-BD92-22B4-AE2A-39A6B0CDE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28463-E66B-09C5-E9FF-F486DFEA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44900" y="2371088"/>
            <a:ext cx="2743200" cy="365125"/>
          </a:xfrm>
          <a:prstGeom prst="rect">
            <a:avLst/>
          </a:prstGeom>
        </p:spPr>
        <p:txBody>
          <a:bodyPr/>
          <a:lstStyle/>
          <a:p>
            <a:fld id="{4237114E-1E0B-4A48-B1F0-D42A455186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3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E7787-39AA-6DDB-D936-A04504545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76291-0FE4-1367-68EB-D082CAC43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F689E-E084-719F-3045-06D6D3110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87588-2116-1692-35A0-8B67F4AB6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5CF46-226A-4C4E-824A-F1A9CD0D1AFE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90718-C842-5171-CD4C-95DFF47BC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920F8E-6AAF-8852-27E2-B1E21A523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44900" y="2371088"/>
            <a:ext cx="2743200" cy="365125"/>
          </a:xfrm>
          <a:prstGeom prst="rect">
            <a:avLst/>
          </a:prstGeom>
        </p:spPr>
        <p:txBody>
          <a:bodyPr/>
          <a:lstStyle/>
          <a:p>
            <a:fld id="{4237114E-1E0B-4A48-B1F0-D42A455186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69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5EDD3-9C46-555E-DC18-ABB0C14B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6C0219-ED2C-24DA-BFBE-83C87D25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E2F32-5E07-BB17-12E5-0AE8E9E62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32B24-6A70-9B4C-4926-A14DD7BB6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5CF46-226A-4C4E-824A-F1A9CD0D1AFE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A6E86-2C3E-22F8-275E-B4FA0A736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2C74D-B609-B43C-E125-C0CA20A1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44900" y="2371088"/>
            <a:ext cx="2743200" cy="365125"/>
          </a:xfrm>
          <a:prstGeom prst="rect">
            <a:avLst/>
          </a:prstGeom>
        </p:spPr>
        <p:txBody>
          <a:bodyPr/>
          <a:lstStyle/>
          <a:p>
            <a:fld id="{4237114E-1E0B-4A48-B1F0-D42A455186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59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B07A0D-7369-D61F-5954-01A3E49F549B}"/>
              </a:ext>
            </a:extLst>
          </p:cNvPr>
          <p:cNvSpPr/>
          <p:nvPr userDrawn="1"/>
        </p:nvSpPr>
        <p:spPr>
          <a:xfrm>
            <a:off x="0" y="0"/>
            <a:ext cx="12192000" cy="617220"/>
          </a:xfrm>
          <a:prstGeom prst="rect">
            <a:avLst/>
          </a:prstGeom>
          <a:solidFill>
            <a:srgbClr val="15284C"/>
          </a:solidFill>
          <a:ln>
            <a:solidFill>
              <a:srgbClr val="152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2D040B-08F6-05CD-F7E1-FB4B07E1AB2A}"/>
              </a:ext>
            </a:extLst>
          </p:cNvPr>
          <p:cNvSpPr/>
          <p:nvPr userDrawn="1"/>
        </p:nvSpPr>
        <p:spPr>
          <a:xfrm>
            <a:off x="0" y="6478904"/>
            <a:ext cx="12192000" cy="379095"/>
          </a:xfrm>
          <a:prstGeom prst="rect">
            <a:avLst/>
          </a:prstGeom>
          <a:solidFill>
            <a:srgbClr val="15284C"/>
          </a:solidFill>
          <a:ln>
            <a:solidFill>
              <a:srgbClr val="152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452D20A-0301-DD08-9824-48B9360BA3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33" y="6504182"/>
            <a:ext cx="759148" cy="32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7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BC248E-BED4-9678-EECE-54BE32D8B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A639C-A6CE-8154-DEB1-9323E042C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D28C8-EF3B-D627-F03E-84A90A0E6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EA0C1-A59F-4589-B40A-FD3F0E5555E4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814D7-1468-B3ED-56DC-7A59A7005A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28011-7C86-42FE-D345-07717D962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8E39D-9D0E-4580-9329-458C51BC99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07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ACE119-D704-106A-DAC1-0C1ED1687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809" y="954157"/>
            <a:ext cx="11253281" cy="2754729"/>
          </a:xfrm>
        </p:spPr>
        <p:txBody>
          <a:bodyPr rtlCol="0">
            <a:noAutofit/>
          </a:bodyPr>
          <a:lstStyle/>
          <a:p>
            <a:pPr algn="ctr" rtl="0"/>
            <a:r>
              <a:rPr lang="en-US" altLang="zh-CN" sz="4200" b="1">
                <a:solidFill>
                  <a:srgbClr val="15284C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Firm-Specific Knowledge Resources                                 and Competitive Advantage:                                                 </a:t>
            </a:r>
            <a:r>
              <a:rPr lang="en-US" altLang="zh-CN" sz="4000" b="1">
                <a:solidFill>
                  <a:srgbClr val="15284C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The Roles of Economic and Relationship-Based Employee Governance Mechanisms</a:t>
            </a:r>
            <a:endParaRPr lang="zh-CN" altLang="en-US" sz="4000" b="1" dirty="0">
              <a:solidFill>
                <a:srgbClr val="15284C"/>
              </a:solidFill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8840E6-6C76-E048-004E-427A704EAAC2}"/>
              </a:ext>
            </a:extLst>
          </p:cNvPr>
          <p:cNvSpPr txBox="1"/>
          <p:nvPr/>
        </p:nvSpPr>
        <p:spPr>
          <a:xfrm>
            <a:off x="4038599" y="4446302"/>
            <a:ext cx="510871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2000" b="1">
                <a:latin typeface="Garamond" panose="02020404030301010803" pitchFamily="18" charset="0"/>
              </a:rPr>
              <a:t>Heli Wang, Jinyu He, Joseph T. Mahoney </a:t>
            </a:r>
            <a:r>
              <a:rPr lang="en-US" altLang="zh-CN" sz="2000">
                <a:latin typeface="Garamond" panose="02020404030301010803" pitchFamily="18" charset="0"/>
              </a:rPr>
              <a:t>(2009)</a:t>
            </a:r>
          </a:p>
          <a:p>
            <a:pPr algn="ctr">
              <a:spcAft>
                <a:spcPts val="600"/>
              </a:spcAft>
            </a:pPr>
            <a:r>
              <a:rPr lang="en-US" altLang="zh-CN" i="1">
                <a:latin typeface="Garamond" panose="02020404030301010803" pitchFamily="18" charset="0"/>
              </a:rPr>
              <a:t>Strategic Management Journal </a:t>
            </a:r>
            <a:endParaRPr lang="en-US" altLang="zh-CN" i="1" dirty="0">
              <a:latin typeface="Garamond" panose="020204040303010108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333529-B888-6D15-F331-E2573459C8C3}"/>
              </a:ext>
            </a:extLst>
          </p:cNvPr>
          <p:cNvSpPr/>
          <p:nvPr/>
        </p:nvSpPr>
        <p:spPr>
          <a:xfrm>
            <a:off x="0" y="6478904"/>
            <a:ext cx="12192000" cy="379095"/>
          </a:xfrm>
          <a:prstGeom prst="rect">
            <a:avLst/>
          </a:prstGeom>
          <a:solidFill>
            <a:srgbClr val="15284C"/>
          </a:solidFill>
          <a:ln>
            <a:solidFill>
              <a:srgbClr val="152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6524AE7-844B-84B5-932A-899427057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33" y="6504182"/>
            <a:ext cx="759148" cy="3285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D5C47F-D4DE-4BC7-A34E-F34163815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844142"/>
            <a:ext cx="1327190" cy="16551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B5853F-710B-4021-88DB-52989A60E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191" y="4823709"/>
            <a:ext cx="1289762" cy="1655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250D61-ED2E-4E83-AA7A-4A964B6FD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610" y="4844143"/>
            <a:ext cx="1289762" cy="163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17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32983-F9E3-41B4-9B05-62A9F9C0D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444" y="1122615"/>
            <a:ext cx="11496853" cy="4612769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Conclusions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Firms with greater firm-specific knowledge resources are more likely to adopt governance mechanisms appropriate for reducing key employees’ concerns about holdup by the firm.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The increased use of these governance mechanisms strengthens the relationship between the level of firm-specific knowledge and a firm’s economic performance.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/>
              </a:solidFill>
              <a:latin typeface="Garamond" panose="02020404030301010803" pitchFamily="18" charset="0"/>
              <a:sym typeface="Wingdings" panose="05000000000000000000" pitchFamily="2" charset="2"/>
            </a:endParaRPr>
          </a:p>
          <a:p>
            <a:r>
              <a:rPr lang="en-US" b="1" u="sng" dirty="0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Contributions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Employee governance mechanisms are </a:t>
            </a:r>
            <a:r>
              <a:rPr lang="en-US" i="1" dirty="0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endogenous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 to the nature of firm knowledge resources.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A firm’s resource base and the effectiveness of its governance mechanisms </a:t>
            </a:r>
            <a:r>
              <a:rPr lang="en-US" i="1" dirty="0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jointly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 influence its economic profitability.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First systematic empirical test of these arguments.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  <a:latin typeface="Garamond" panose="02020404030301010803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  <a:latin typeface="Garamond" panose="02020404030301010803" pitchFamily="18" charset="0"/>
              <a:sym typeface="Wingdings" panose="05000000000000000000" pitchFamily="2" charset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4D0028-3EAE-14A4-5F1C-389E208E22B5}"/>
              </a:ext>
            </a:extLst>
          </p:cNvPr>
          <p:cNvSpPr/>
          <p:nvPr/>
        </p:nvSpPr>
        <p:spPr>
          <a:xfrm>
            <a:off x="9731537" y="0"/>
            <a:ext cx="2460463" cy="621792"/>
          </a:xfrm>
          <a:prstGeom prst="rect">
            <a:avLst/>
          </a:prstGeom>
          <a:solidFill>
            <a:srgbClr val="F15735"/>
          </a:solidFill>
          <a:ln>
            <a:solidFill>
              <a:srgbClr val="F15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4123D-32F3-A2F9-8F8E-BDF803B0E376}"/>
              </a:ext>
            </a:extLst>
          </p:cNvPr>
          <p:cNvSpPr txBox="1"/>
          <p:nvPr/>
        </p:nvSpPr>
        <p:spPr>
          <a:xfrm>
            <a:off x="600283" y="65784"/>
            <a:ext cx="15710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9FFE48-3186-38AA-8173-CFC8730429D9}"/>
              </a:ext>
            </a:extLst>
          </p:cNvPr>
          <p:cNvSpPr txBox="1"/>
          <p:nvPr/>
        </p:nvSpPr>
        <p:spPr>
          <a:xfrm>
            <a:off x="10126580" y="65785"/>
            <a:ext cx="13869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Discussion</a:t>
            </a:r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885132-BD85-D9A6-4ADA-A57D8143442E}"/>
              </a:ext>
            </a:extLst>
          </p:cNvPr>
          <p:cNvSpPr txBox="1"/>
          <p:nvPr/>
        </p:nvSpPr>
        <p:spPr>
          <a:xfrm>
            <a:off x="5286153" y="65784"/>
            <a:ext cx="22429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Data and Methods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359964-E8F3-20E5-9639-2BCCA299B7A0}"/>
              </a:ext>
            </a:extLst>
          </p:cNvPr>
          <p:cNvSpPr txBox="1"/>
          <p:nvPr/>
        </p:nvSpPr>
        <p:spPr>
          <a:xfrm>
            <a:off x="8337111" y="71732"/>
            <a:ext cx="9814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Results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C58595-C28F-C7E8-D58B-061EA03D1290}"/>
              </a:ext>
            </a:extLst>
          </p:cNvPr>
          <p:cNvSpPr txBox="1"/>
          <p:nvPr/>
        </p:nvSpPr>
        <p:spPr>
          <a:xfrm>
            <a:off x="2979341" y="65785"/>
            <a:ext cx="14988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Hypotheses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05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32983-F9E3-41B4-9B05-62A9F9C0D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335" y="1693628"/>
            <a:ext cx="11545330" cy="3888188"/>
          </a:xfrm>
        </p:spPr>
        <p:txBody>
          <a:bodyPr>
            <a:normAutofit lnSpcReduction="10000"/>
          </a:bodyPr>
          <a:lstStyle/>
          <a:p>
            <a:pPr marL="731520" indent="-2743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u="sng" dirty="0">
                <a:solidFill>
                  <a:schemeClr val="tx1"/>
                </a:solidFill>
                <a:latin typeface="Garamond" panose="02020404030301010803" pitchFamily="18" charset="0"/>
              </a:rPr>
              <a:t>Firm-specific knowledge</a:t>
            </a:r>
            <a:r>
              <a:rPr lang="en-US" i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has the greatest potential to serve as a source of sustainable competitive advantage. </a:t>
            </a:r>
          </a:p>
          <a:p>
            <a:pPr marL="731520" indent="-274320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To achieve superior economic performance a firm usually requires its key employees to make </a:t>
            </a:r>
            <a:r>
              <a:rPr lang="en-US" i="1" u="sng" dirty="0">
                <a:solidFill>
                  <a:schemeClr val="tx1"/>
                </a:solidFill>
                <a:latin typeface="Garamond" panose="02020404030301010803" pitchFamily="18" charset="0"/>
              </a:rPr>
              <a:t>firm-specific human capital investments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Garamond" panose="02020404030301010803" pitchFamily="18" charset="0"/>
              <a:buChar char="○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The employees’ firm-specific human capital is </a:t>
            </a:r>
            <a:r>
              <a:rPr lang="en-US" i="1" u="sng" dirty="0">
                <a:solidFill>
                  <a:schemeClr val="tx1"/>
                </a:solidFill>
                <a:latin typeface="Garamond" panose="02020404030301010803" pitchFamily="18" charset="0"/>
              </a:rPr>
              <a:t>imperfectly </a:t>
            </a:r>
            <a:r>
              <a:rPr lang="en-US" i="1" u="sng" dirty="0" err="1">
                <a:solidFill>
                  <a:schemeClr val="tx1"/>
                </a:solidFill>
                <a:latin typeface="Garamond" panose="02020404030301010803" pitchFamily="18" charset="0"/>
              </a:rPr>
              <a:t>redeployable</a:t>
            </a:r>
            <a:r>
              <a:rPr lang="en-US" i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or is </a:t>
            </a:r>
            <a:r>
              <a:rPr lang="en-US" i="1" u="sng" dirty="0">
                <a:solidFill>
                  <a:schemeClr val="tx1"/>
                </a:solidFill>
                <a:latin typeface="Garamond" panose="02020404030301010803" pitchFamily="18" charset="0"/>
              </a:rPr>
              <a:t>valued less</a:t>
            </a:r>
            <a:r>
              <a:rPr lang="en-US" i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in the external labor market than within the firm.</a:t>
            </a:r>
          </a:p>
          <a:p>
            <a:pPr marL="731520" indent="-274320">
              <a:lnSpc>
                <a:spcPct val="110000"/>
              </a:lnSpc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Key employees with foresight might be reluctant to make such firm-specific investments that would place them in a </a:t>
            </a:r>
            <a:r>
              <a:rPr lang="en-US" i="1" u="sng" dirty="0">
                <a:solidFill>
                  <a:schemeClr val="tx1"/>
                </a:solidFill>
                <a:latin typeface="Garamond" panose="02020404030301010803" pitchFamily="18" charset="0"/>
              </a:rPr>
              <a:t>weak bargaining position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ECEBCA-999D-3A67-DAF6-B41D7B34E70A}"/>
              </a:ext>
            </a:extLst>
          </p:cNvPr>
          <p:cNvSpPr/>
          <p:nvPr/>
        </p:nvSpPr>
        <p:spPr>
          <a:xfrm>
            <a:off x="-7755" y="0"/>
            <a:ext cx="2696430" cy="621792"/>
          </a:xfrm>
          <a:prstGeom prst="rect">
            <a:avLst/>
          </a:prstGeom>
          <a:solidFill>
            <a:srgbClr val="F15735"/>
          </a:solidFill>
          <a:ln>
            <a:solidFill>
              <a:srgbClr val="F15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B5D12D-090B-E9C4-B9D2-8878E977F31D}"/>
              </a:ext>
            </a:extLst>
          </p:cNvPr>
          <p:cNvSpPr txBox="1"/>
          <p:nvPr/>
        </p:nvSpPr>
        <p:spPr>
          <a:xfrm>
            <a:off x="600283" y="65784"/>
            <a:ext cx="15710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F172DF-5C85-CC55-848B-A4931F8F0DEF}"/>
              </a:ext>
            </a:extLst>
          </p:cNvPr>
          <p:cNvSpPr txBox="1"/>
          <p:nvPr/>
        </p:nvSpPr>
        <p:spPr>
          <a:xfrm>
            <a:off x="10126580" y="65785"/>
            <a:ext cx="13869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Discussion</a:t>
            </a:r>
            <a:endParaRPr lang="zh-CN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DBD3A2-0E10-7FC1-5480-74090D02D7CE}"/>
              </a:ext>
            </a:extLst>
          </p:cNvPr>
          <p:cNvSpPr txBox="1"/>
          <p:nvPr/>
        </p:nvSpPr>
        <p:spPr>
          <a:xfrm>
            <a:off x="5286153" y="65784"/>
            <a:ext cx="22429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Data and Methods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289710-FEAF-A19C-11FC-A2A953840C5D}"/>
              </a:ext>
            </a:extLst>
          </p:cNvPr>
          <p:cNvSpPr txBox="1"/>
          <p:nvPr/>
        </p:nvSpPr>
        <p:spPr>
          <a:xfrm>
            <a:off x="8337111" y="71732"/>
            <a:ext cx="9814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Results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B7A4E2-8EB4-A0AE-2FB6-9EB5778D69DA}"/>
              </a:ext>
            </a:extLst>
          </p:cNvPr>
          <p:cNvSpPr txBox="1"/>
          <p:nvPr/>
        </p:nvSpPr>
        <p:spPr>
          <a:xfrm>
            <a:off x="2979341" y="65785"/>
            <a:ext cx="14988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Hypotheses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05F934-0F02-BC72-966F-2BACCE9A9987}"/>
              </a:ext>
            </a:extLst>
          </p:cNvPr>
          <p:cNvSpPr txBox="1"/>
          <p:nvPr/>
        </p:nvSpPr>
        <p:spPr>
          <a:xfrm>
            <a:off x="213560" y="1001623"/>
            <a:ext cx="3587163" cy="548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Resource-Based View </a:t>
            </a:r>
          </a:p>
        </p:txBody>
      </p:sp>
    </p:spTree>
    <p:extLst>
      <p:ext uri="{BB962C8B-B14F-4D97-AF65-F5344CB8AC3E}">
        <p14:creationId xmlns:p14="http://schemas.microsoft.com/office/powerpoint/2010/main" val="38090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32983-F9E3-41B4-9B05-62A9F9C0D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025" y="1845817"/>
            <a:ext cx="11396942" cy="496161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solidFill>
                  <a:schemeClr val="tx1"/>
                </a:solidFill>
                <a:latin typeface="Garamond" panose="02020404030301010803" pitchFamily="18" charset="0"/>
              </a:rPr>
              <a:t>Two general types of </a:t>
            </a:r>
            <a:r>
              <a:rPr lang="en-US" i="1" u="sng" dirty="0">
                <a:solidFill>
                  <a:schemeClr val="tx1"/>
                </a:solidFill>
                <a:latin typeface="Garamond" panose="02020404030301010803" pitchFamily="18" charset="0"/>
              </a:rPr>
              <a:t>employee governance mechanisms 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that might mitigate </a:t>
            </a:r>
            <a:r>
              <a:rPr lang="en-US" altLang="zh-CN" dirty="0">
                <a:solidFill>
                  <a:schemeClr val="tx1"/>
                </a:solidFill>
                <a:latin typeface="Garamond" panose="02020404030301010803" pitchFamily="18" charset="0"/>
              </a:rPr>
              <a:t>employees’ reluctance to make firm-specific human capital investments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Garamond" panose="02020404030301010803" pitchFamily="18" charset="0"/>
              <a:buChar char="○"/>
            </a:pPr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Economic-based governance mechanism</a:t>
            </a:r>
          </a:p>
          <a:p>
            <a:pPr marL="731520" indent="-274320"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Garamond" panose="02020404030301010803" pitchFamily="18" charset="0"/>
              </a:rPr>
              <a:t>Secure employees’ economic gains against ex post value appropriation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Garamond" panose="02020404030301010803" pitchFamily="18" charset="0"/>
              <a:buChar char="○"/>
            </a:pPr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Relationship-based mechanism</a:t>
            </a:r>
          </a:p>
          <a:p>
            <a:pPr marL="731520" indent="-27432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Foster trust between the firm and its employees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B75288-8752-DA18-6EAA-9F7AE5248229}"/>
              </a:ext>
            </a:extLst>
          </p:cNvPr>
          <p:cNvSpPr/>
          <p:nvPr/>
        </p:nvSpPr>
        <p:spPr>
          <a:xfrm>
            <a:off x="-7755" y="0"/>
            <a:ext cx="2696430" cy="621792"/>
          </a:xfrm>
          <a:prstGeom prst="rect">
            <a:avLst/>
          </a:prstGeom>
          <a:solidFill>
            <a:srgbClr val="F15735"/>
          </a:solidFill>
          <a:ln>
            <a:solidFill>
              <a:srgbClr val="F15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796742-749C-0261-D280-E835700ADF77}"/>
              </a:ext>
            </a:extLst>
          </p:cNvPr>
          <p:cNvSpPr txBox="1"/>
          <p:nvPr/>
        </p:nvSpPr>
        <p:spPr>
          <a:xfrm>
            <a:off x="600283" y="65784"/>
            <a:ext cx="15710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9B78F9-74B3-9F74-4D72-FDAA7290DC89}"/>
              </a:ext>
            </a:extLst>
          </p:cNvPr>
          <p:cNvSpPr txBox="1"/>
          <p:nvPr/>
        </p:nvSpPr>
        <p:spPr>
          <a:xfrm>
            <a:off x="10126580" y="65785"/>
            <a:ext cx="13869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Discussion</a:t>
            </a:r>
            <a:endParaRPr lang="zh-CN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1B729E-BDF2-599C-EFC6-4CA7C2E336BB}"/>
              </a:ext>
            </a:extLst>
          </p:cNvPr>
          <p:cNvSpPr txBox="1"/>
          <p:nvPr/>
        </p:nvSpPr>
        <p:spPr>
          <a:xfrm>
            <a:off x="5286153" y="65784"/>
            <a:ext cx="22429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Data and Methods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F3B958-5B7F-19A2-1182-16667A9CEC5D}"/>
              </a:ext>
            </a:extLst>
          </p:cNvPr>
          <p:cNvSpPr txBox="1"/>
          <p:nvPr/>
        </p:nvSpPr>
        <p:spPr>
          <a:xfrm>
            <a:off x="8337111" y="71732"/>
            <a:ext cx="9814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Results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DB4697-99DF-819D-6085-27C12F2394CB}"/>
              </a:ext>
            </a:extLst>
          </p:cNvPr>
          <p:cNvSpPr txBox="1"/>
          <p:nvPr/>
        </p:nvSpPr>
        <p:spPr>
          <a:xfrm>
            <a:off x="2979341" y="65785"/>
            <a:ext cx="14988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Hypotheses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40B80C-C868-84AF-281E-32BB27C7DE3B}"/>
              </a:ext>
            </a:extLst>
          </p:cNvPr>
          <p:cNvSpPr txBox="1"/>
          <p:nvPr/>
        </p:nvSpPr>
        <p:spPr>
          <a:xfrm>
            <a:off x="301025" y="1030892"/>
            <a:ext cx="31180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3396683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32983-F9E3-41B4-9B05-62A9F9C0D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328" y="1162614"/>
            <a:ext cx="11659343" cy="40613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b="1" u="sng" dirty="0">
                <a:solidFill>
                  <a:schemeClr val="tx1"/>
                </a:solidFill>
                <a:latin typeface="Garamond" panose="02020404030301010803" pitchFamily="18" charset="0"/>
              </a:rPr>
              <a:t>Economic-based governance mechanism: Employee Stock Ownership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Employee stock ownership provides both </a:t>
            </a:r>
            <a:r>
              <a:rPr lang="en-US" i="1" dirty="0">
                <a:solidFill>
                  <a:schemeClr val="tx1"/>
                </a:solidFill>
                <a:latin typeface="Garamond" panose="02020404030301010803" pitchFamily="18" charset="0"/>
              </a:rPr>
              <a:t>a measure of residual control 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and a vehicle for profit-sharing to </a:t>
            </a:r>
            <a:r>
              <a:rPr lang="en-US" i="1" dirty="0">
                <a:solidFill>
                  <a:schemeClr val="tx1"/>
                </a:solidFill>
                <a:latin typeface="Garamond" panose="02020404030301010803" pitchFamily="18" charset="0"/>
              </a:rPr>
              <a:t>encourage productive effort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Granting key employees such ownership rights directly is </a:t>
            </a:r>
            <a:r>
              <a:rPr lang="en-US" i="1" dirty="0">
                <a:solidFill>
                  <a:schemeClr val="tx1"/>
                </a:solidFill>
                <a:latin typeface="Garamond" panose="02020404030301010803" pitchFamily="18" charset="0"/>
              </a:rPr>
              <a:t>costly to the firm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Firms use extra caution when considering adopting such policies, unless employee concern for firm opportunistic behavior is severe and the employee underinvestment problem is critical.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H1: 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Everything else equal, a </a:t>
            </a:r>
            <a:r>
              <a:rPr lang="en-US" i="1" dirty="0">
                <a:solidFill>
                  <a:schemeClr val="tx1"/>
                </a:solidFill>
                <a:latin typeface="Garamond" panose="02020404030301010803" pitchFamily="18" charset="0"/>
              </a:rPr>
              <a:t>firm’s level of firm-specific knowledge resources 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is </a:t>
            </a:r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positively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associated with </a:t>
            </a:r>
            <a:r>
              <a:rPr lang="en-US" i="1" dirty="0">
                <a:solidFill>
                  <a:schemeClr val="tx1"/>
                </a:solidFill>
                <a:latin typeface="Garamond" panose="02020404030301010803" pitchFamily="18" charset="0"/>
              </a:rPr>
              <a:t>its use of employee stock ownership 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as a governance mechanism.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D1BBC4-9155-FDD0-FC3D-80ED91942353}"/>
              </a:ext>
            </a:extLst>
          </p:cNvPr>
          <p:cNvSpPr/>
          <p:nvPr/>
        </p:nvSpPr>
        <p:spPr>
          <a:xfrm>
            <a:off x="2506675" y="0"/>
            <a:ext cx="2262135" cy="621792"/>
          </a:xfrm>
          <a:prstGeom prst="rect">
            <a:avLst/>
          </a:prstGeom>
          <a:solidFill>
            <a:srgbClr val="F15735"/>
          </a:solidFill>
          <a:ln>
            <a:solidFill>
              <a:srgbClr val="F15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AD36BA-0E72-9B13-1CDA-CF913E422756}"/>
              </a:ext>
            </a:extLst>
          </p:cNvPr>
          <p:cNvSpPr txBox="1"/>
          <p:nvPr/>
        </p:nvSpPr>
        <p:spPr>
          <a:xfrm>
            <a:off x="600283" y="65784"/>
            <a:ext cx="15710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A949DD-76A0-910B-6D94-51A318E3BC2E}"/>
              </a:ext>
            </a:extLst>
          </p:cNvPr>
          <p:cNvSpPr txBox="1"/>
          <p:nvPr/>
        </p:nvSpPr>
        <p:spPr>
          <a:xfrm>
            <a:off x="10126580" y="65785"/>
            <a:ext cx="13869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Discussion</a:t>
            </a:r>
            <a:endParaRPr lang="zh-CN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3D794B-42C7-02C1-A542-A52E66CDD4DF}"/>
              </a:ext>
            </a:extLst>
          </p:cNvPr>
          <p:cNvSpPr txBox="1"/>
          <p:nvPr/>
        </p:nvSpPr>
        <p:spPr>
          <a:xfrm>
            <a:off x="5286153" y="65784"/>
            <a:ext cx="22429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Data and Methods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83C2D8-4C66-825F-400C-43171D872A54}"/>
              </a:ext>
            </a:extLst>
          </p:cNvPr>
          <p:cNvSpPr txBox="1"/>
          <p:nvPr/>
        </p:nvSpPr>
        <p:spPr>
          <a:xfrm>
            <a:off x="8337111" y="71732"/>
            <a:ext cx="9814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Results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377764-8383-5D31-B464-6CEF69D877F0}"/>
              </a:ext>
            </a:extLst>
          </p:cNvPr>
          <p:cNvSpPr txBox="1"/>
          <p:nvPr/>
        </p:nvSpPr>
        <p:spPr>
          <a:xfrm>
            <a:off x="2979341" y="65785"/>
            <a:ext cx="14988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Hypotheses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53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32983-F9E3-41B4-9B05-62A9F9C0D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328" y="1459857"/>
            <a:ext cx="11659343" cy="50088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Relationship-based governance mechanism: Firm-Employee Relationships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The employees may be </a:t>
            </a:r>
            <a:r>
              <a:rPr lang="en-US" i="1" dirty="0">
                <a:solidFill>
                  <a:schemeClr val="tx1"/>
                </a:solidFill>
                <a:latin typeface="Garamond" panose="02020404030301010803" pitchFamily="18" charset="0"/>
              </a:rPr>
              <a:t>more willing to commit if the firm shows its trustworthiness 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through practices that can help build its reputation as a fair and caring employer.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The development and maintenance of relational governance are costly because they often </a:t>
            </a:r>
            <a:r>
              <a:rPr lang="en-US" i="1" dirty="0">
                <a:solidFill>
                  <a:schemeClr val="tx1"/>
                </a:solidFill>
                <a:latin typeface="Garamond" panose="02020404030301010803" pitchFamily="18" charset="0"/>
              </a:rPr>
              <a:t>require substantial long-term investment 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by the firm in various human resource practices.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H2: 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Everything else equal, a </a:t>
            </a:r>
            <a:r>
              <a:rPr lang="en-US" i="1" dirty="0">
                <a:solidFill>
                  <a:schemeClr val="tx1"/>
                </a:solidFill>
                <a:latin typeface="Garamond" panose="02020404030301010803" pitchFamily="18" charset="0"/>
              </a:rPr>
              <a:t>firm’s level of firm-specific knowledge resources 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is </a:t>
            </a:r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positively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associated with </a:t>
            </a:r>
            <a:r>
              <a:rPr lang="en-US" i="1" dirty="0">
                <a:solidFill>
                  <a:schemeClr val="tx1"/>
                </a:solidFill>
                <a:latin typeface="Garamond" panose="02020404030301010803" pitchFamily="18" charset="0"/>
              </a:rPr>
              <a:t>the extent to which it places emphasis on establishing good relationships 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with its key employees.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169EAC-55E9-AF45-D715-9E410975C768}"/>
              </a:ext>
            </a:extLst>
          </p:cNvPr>
          <p:cNvSpPr/>
          <p:nvPr/>
        </p:nvSpPr>
        <p:spPr>
          <a:xfrm>
            <a:off x="2506675" y="0"/>
            <a:ext cx="2262135" cy="621792"/>
          </a:xfrm>
          <a:prstGeom prst="rect">
            <a:avLst/>
          </a:prstGeom>
          <a:solidFill>
            <a:srgbClr val="F15735"/>
          </a:solidFill>
          <a:ln>
            <a:solidFill>
              <a:srgbClr val="F15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377B81-148F-F6CD-CC5F-79FD844D0885}"/>
              </a:ext>
            </a:extLst>
          </p:cNvPr>
          <p:cNvSpPr txBox="1"/>
          <p:nvPr/>
        </p:nvSpPr>
        <p:spPr>
          <a:xfrm>
            <a:off x="600283" y="65784"/>
            <a:ext cx="15710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7230DB-6216-A0CC-7614-FC5D93AC0676}"/>
              </a:ext>
            </a:extLst>
          </p:cNvPr>
          <p:cNvSpPr txBox="1"/>
          <p:nvPr/>
        </p:nvSpPr>
        <p:spPr>
          <a:xfrm>
            <a:off x="10126580" y="65785"/>
            <a:ext cx="13869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Discussion</a:t>
            </a:r>
            <a:endParaRPr lang="zh-CN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1D062D-F5AA-A1CB-DEB9-C03E4BB0461F}"/>
              </a:ext>
            </a:extLst>
          </p:cNvPr>
          <p:cNvSpPr txBox="1"/>
          <p:nvPr/>
        </p:nvSpPr>
        <p:spPr>
          <a:xfrm>
            <a:off x="5286153" y="65784"/>
            <a:ext cx="22429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Data and Methods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98C0AB-DB67-7305-E964-DAF01F45E0C0}"/>
              </a:ext>
            </a:extLst>
          </p:cNvPr>
          <p:cNvSpPr txBox="1"/>
          <p:nvPr/>
        </p:nvSpPr>
        <p:spPr>
          <a:xfrm>
            <a:off x="8337111" y="71732"/>
            <a:ext cx="9814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Results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EAD08D-B56A-1B69-4E94-24D678C1B4F9}"/>
              </a:ext>
            </a:extLst>
          </p:cNvPr>
          <p:cNvSpPr txBox="1"/>
          <p:nvPr/>
        </p:nvSpPr>
        <p:spPr>
          <a:xfrm>
            <a:off x="2979341" y="65785"/>
            <a:ext cx="14988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Hypotheses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503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32983-F9E3-41B4-9B05-62A9F9C0D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278" y="1112343"/>
            <a:ext cx="12019722" cy="50817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Employee governance and performance advantage based on firm-specific knowledge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A firm’s governance system might be considered analogous to a valve, the inappropriate functioning of which will hinder the flow of firm-specific knowledge resources toward full realization of economic rents.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b="1" u="none" strike="noStrike" baseline="0" dirty="0">
                <a:solidFill>
                  <a:schemeClr val="tx1"/>
                </a:solidFill>
                <a:latin typeface="Garamond" panose="02020404030301010803" pitchFamily="18" charset="0"/>
              </a:rPr>
              <a:t>H3: </a:t>
            </a:r>
            <a:r>
              <a:rPr lang="en-US" b="0" u="none" strike="noStrike" baseline="0" dirty="0">
                <a:solidFill>
                  <a:schemeClr val="tx1"/>
                </a:solidFill>
                <a:latin typeface="Garamond" panose="02020404030301010803" pitchFamily="18" charset="0"/>
              </a:rPr>
              <a:t>Everything else equal, </a:t>
            </a:r>
            <a:r>
              <a:rPr lang="en-US" b="0" i="1" strike="noStrike" baseline="0" dirty="0">
                <a:solidFill>
                  <a:schemeClr val="tx1"/>
                </a:solidFill>
                <a:latin typeface="Garamond" panose="02020404030301010803" pitchFamily="18" charset="0"/>
              </a:rPr>
              <a:t>the relationship </a:t>
            </a:r>
            <a:r>
              <a:rPr lang="en-US" b="0" u="none" strike="noStrike" baseline="0" dirty="0">
                <a:solidFill>
                  <a:schemeClr val="tx1"/>
                </a:solidFill>
                <a:latin typeface="Garamond" panose="02020404030301010803" pitchFamily="18" charset="0"/>
              </a:rPr>
              <a:t>between the level of firm-specific knowledge resources and firm-level economic performance is </a:t>
            </a:r>
            <a:r>
              <a:rPr lang="en-US" b="1" u="none" strike="noStrike" baseline="0" dirty="0">
                <a:solidFill>
                  <a:schemeClr val="tx1"/>
                </a:solidFill>
                <a:latin typeface="Garamond" panose="02020404030301010803" pitchFamily="18" charset="0"/>
              </a:rPr>
              <a:t>positively moderated </a:t>
            </a:r>
            <a:r>
              <a:rPr lang="en-US" b="0" u="none" strike="noStrike" baseline="0" dirty="0">
                <a:solidFill>
                  <a:schemeClr val="tx1"/>
                </a:solidFill>
                <a:latin typeface="Garamond" panose="02020404030301010803" pitchFamily="18" charset="0"/>
              </a:rPr>
              <a:t>by </a:t>
            </a:r>
            <a:r>
              <a:rPr lang="en-US" b="0" i="1" strike="noStrike" baseline="0" dirty="0">
                <a:solidFill>
                  <a:schemeClr val="tx1"/>
                </a:solidFill>
                <a:latin typeface="Garamond" panose="02020404030301010803" pitchFamily="18" charset="0"/>
              </a:rPr>
              <a:t>employee stock ownership/</a:t>
            </a:r>
            <a:r>
              <a:rPr lang="en-US" altLang="zh-CN" b="0" i="1" strike="noStrike" baseline="0" dirty="0">
                <a:solidFill>
                  <a:schemeClr val="tx1"/>
                </a:solidFill>
                <a:latin typeface="Garamond" panose="02020404030301010803" pitchFamily="18" charset="0"/>
              </a:rPr>
              <a:t>firm-employee relationships</a:t>
            </a:r>
            <a:r>
              <a:rPr lang="en-US" b="0" i="1" strike="noStrike" baseline="0" dirty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  <a:endParaRPr lang="en-US" sz="2000" i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The shirking or free-rider problem often occurs when the value distribution is not fine-tuned to individual performance. Such a problem can be especially severe in large firms or teams.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H4: 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The moderating role of </a:t>
            </a:r>
            <a:r>
              <a:rPr lang="en-US" i="1" dirty="0">
                <a:solidFill>
                  <a:schemeClr val="tx1"/>
                </a:solidFill>
                <a:latin typeface="Garamond" panose="02020404030301010803" pitchFamily="18" charset="0"/>
              </a:rPr>
              <a:t>employee stock ownership 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in the relationship between the level of firm-specific knowledge resources and firm-level economic performance will be </a:t>
            </a:r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weaker in larger firms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Garamond" panose="02020404030301010803" pitchFamily="18" charset="0"/>
              <a:sym typeface="Wingdings" panose="05000000000000000000" pitchFamily="2" charset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82EF8C-6734-0BB1-D8A4-A9FC5E67DAF9}"/>
              </a:ext>
            </a:extLst>
          </p:cNvPr>
          <p:cNvSpPr/>
          <p:nvPr/>
        </p:nvSpPr>
        <p:spPr>
          <a:xfrm>
            <a:off x="2506675" y="0"/>
            <a:ext cx="2262135" cy="621792"/>
          </a:xfrm>
          <a:prstGeom prst="rect">
            <a:avLst/>
          </a:prstGeom>
          <a:solidFill>
            <a:srgbClr val="F15735"/>
          </a:solidFill>
          <a:ln>
            <a:solidFill>
              <a:srgbClr val="F15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CEF206-105A-9A09-8B85-0586A0FB41F2}"/>
              </a:ext>
            </a:extLst>
          </p:cNvPr>
          <p:cNvSpPr txBox="1"/>
          <p:nvPr/>
        </p:nvSpPr>
        <p:spPr>
          <a:xfrm>
            <a:off x="600283" y="65784"/>
            <a:ext cx="15710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A9F1B9-3B11-FBC3-BD5C-EA84CFE481AF}"/>
              </a:ext>
            </a:extLst>
          </p:cNvPr>
          <p:cNvSpPr txBox="1"/>
          <p:nvPr/>
        </p:nvSpPr>
        <p:spPr>
          <a:xfrm>
            <a:off x="10126580" y="65785"/>
            <a:ext cx="13869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Discussion</a:t>
            </a:r>
            <a:endParaRPr lang="zh-CN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C87E96-3224-E8F1-CDB8-4D137E72A0CB}"/>
              </a:ext>
            </a:extLst>
          </p:cNvPr>
          <p:cNvSpPr txBox="1"/>
          <p:nvPr/>
        </p:nvSpPr>
        <p:spPr>
          <a:xfrm>
            <a:off x="5286153" y="65784"/>
            <a:ext cx="22429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Data and Methods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6C981D-D48B-33E9-C0A8-22E0AD8CD647}"/>
              </a:ext>
            </a:extLst>
          </p:cNvPr>
          <p:cNvSpPr txBox="1"/>
          <p:nvPr/>
        </p:nvSpPr>
        <p:spPr>
          <a:xfrm>
            <a:off x="8337111" y="71732"/>
            <a:ext cx="9814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Results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D76E03-BF59-74A1-26B9-F1446968116C}"/>
              </a:ext>
            </a:extLst>
          </p:cNvPr>
          <p:cNvSpPr txBox="1"/>
          <p:nvPr/>
        </p:nvSpPr>
        <p:spPr>
          <a:xfrm>
            <a:off x="2979341" y="65785"/>
            <a:ext cx="14988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Hypotheses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64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32983-F9E3-41B4-9B05-62A9F9C0D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386" y="1065829"/>
            <a:ext cx="11906613" cy="5037937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Sample</a:t>
            </a:r>
          </a:p>
          <a:p>
            <a:pPr>
              <a:spcAft>
                <a:spcPts val="2400"/>
              </a:spcAft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211 firms in manufacturing industries and 1,329 firm-year observations between 1994 and 2002</a:t>
            </a:r>
          </a:p>
          <a:p>
            <a:r>
              <a:rPr lang="en-US" b="1" u="sng" dirty="0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Measures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Firm economic performance – Tobin’s Q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Firm-specificity of knowledge resources (FS) – Number of self-citations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Firm-employee relationships – Net score from the ‘employee relations’ dimension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Employee stock ownership – % of ownership of common stock held by employees (EDGAR)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17AFC0-1E5C-60E9-4449-C2138A097411}"/>
              </a:ext>
            </a:extLst>
          </p:cNvPr>
          <p:cNvSpPr/>
          <p:nvPr/>
        </p:nvSpPr>
        <p:spPr>
          <a:xfrm>
            <a:off x="4899231" y="0"/>
            <a:ext cx="2900999" cy="621792"/>
          </a:xfrm>
          <a:prstGeom prst="rect">
            <a:avLst/>
          </a:prstGeom>
          <a:solidFill>
            <a:srgbClr val="F15735"/>
          </a:solidFill>
          <a:ln>
            <a:solidFill>
              <a:srgbClr val="F15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E50F67-CDC3-98B4-25C0-4DDF873652F3}"/>
              </a:ext>
            </a:extLst>
          </p:cNvPr>
          <p:cNvSpPr txBox="1"/>
          <p:nvPr/>
        </p:nvSpPr>
        <p:spPr>
          <a:xfrm>
            <a:off x="600283" y="65784"/>
            <a:ext cx="15710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B63341-7A2D-02C3-8161-B69A8EF1FFB2}"/>
              </a:ext>
            </a:extLst>
          </p:cNvPr>
          <p:cNvSpPr txBox="1"/>
          <p:nvPr/>
        </p:nvSpPr>
        <p:spPr>
          <a:xfrm>
            <a:off x="10126580" y="65785"/>
            <a:ext cx="13869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Discussion</a:t>
            </a:r>
            <a:endParaRPr lang="zh-CN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3C404-50A2-5C3D-06F0-56577AC6A218}"/>
              </a:ext>
            </a:extLst>
          </p:cNvPr>
          <p:cNvSpPr txBox="1"/>
          <p:nvPr/>
        </p:nvSpPr>
        <p:spPr>
          <a:xfrm>
            <a:off x="5286153" y="65784"/>
            <a:ext cx="22429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Data and Methods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50A34D-06A8-2086-E3DC-40BF64C5B3E7}"/>
              </a:ext>
            </a:extLst>
          </p:cNvPr>
          <p:cNvSpPr txBox="1"/>
          <p:nvPr/>
        </p:nvSpPr>
        <p:spPr>
          <a:xfrm>
            <a:off x="8337111" y="71732"/>
            <a:ext cx="9814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Results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C91348-C334-DA61-808A-A1F82DD80759}"/>
              </a:ext>
            </a:extLst>
          </p:cNvPr>
          <p:cNvSpPr txBox="1"/>
          <p:nvPr/>
        </p:nvSpPr>
        <p:spPr>
          <a:xfrm>
            <a:off x="2979341" y="65785"/>
            <a:ext cx="14988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Hypotheses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65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E4D7E6-03EE-0F8E-CCF6-74349ED74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736" y="750426"/>
            <a:ext cx="8648264" cy="56941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109CDE-233A-988A-2005-75931107260F}"/>
              </a:ext>
            </a:extLst>
          </p:cNvPr>
          <p:cNvSpPr txBox="1"/>
          <p:nvPr/>
        </p:nvSpPr>
        <p:spPr>
          <a:xfrm>
            <a:off x="118799" y="2163073"/>
            <a:ext cx="399381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u="sng" dirty="0">
                <a:latin typeface="Garamond" panose="02020404030301010803" pitchFamily="18" charset="0"/>
              </a:rPr>
              <a:t>First stage model:</a:t>
            </a:r>
            <a:r>
              <a:rPr lang="en-US" altLang="zh-CN" dirty="0">
                <a:latin typeface="Garamond" panose="02020404030301010803" pitchFamily="18" charset="0"/>
              </a:rPr>
              <a:t> </a:t>
            </a:r>
          </a:p>
          <a:p>
            <a:r>
              <a:rPr lang="en-US" altLang="zh-CN" dirty="0">
                <a:latin typeface="Garamond" panose="02020404030301010803" pitchFamily="18" charset="0"/>
              </a:rPr>
              <a:t>Level of firm-specific knowledge resources </a:t>
            </a:r>
          </a:p>
          <a:p>
            <a:pPr algn="ctr"/>
            <a:r>
              <a:rPr lang="zh-CN" altLang="en-US" dirty="0">
                <a:latin typeface="Garamond" panose="02020404030301010803" pitchFamily="18" charset="0"/>
              </a:rPr>
              <a:t>⬇</a:t>
            </a:r>
            <a:endParaRPr lang="en-US" altLang="zh-CN" dirty="0">
              <a:latin typeface="Garamond" panose="02020404030301010803" pitchFamily="18" charset="0"/>
            </a:endParaRP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altLang="zh-CN" dirty="0">
                <a:latin typeface="Garamond" panose="02020404030301010803" pitchFamily="18" charset="0"/>
              </a:rPr>
              <a:t>Degree of employee stock ownership 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altLang="zh-CN" dirty="0">
                <a:latin typeface="Garamond" panose="02020404030301010803" pitchFamily="18" charset="0"/>
              </a:rPr>
              <a:t>Cultivation of good firm-employee relationships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4DF304-0A85-D35A-458F-75E337047E79}"/>
              </a:ext>
            </a:extLst>
          </p:cNvPr>
          <p:cNvSpPr/>
          <p:nvPr/>
        </p:nvSpPr>
        <p:spPr>
          <a:xfrm>
            <a:off x="6893781" y="2568271"/>
            <a:ext cx="1995778" cy="860729"/>
          </a:xfrm>
          <a:prstGeom prst="rect">
            <a:avLst/>
          </a:prstGeom>
          <a:noFill/>
          <a:ln w="22225">
            <a:solidFill>
              <a:srgbClr val="F15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D33687-2CE8-4BC3-4561-D057141090D3}"/>
              </a:ext>
            </a:extLst>
          </p:cNvPr>
          <p:cNvSpPr/>
          <p:nvPr/>
        </p:nvSpPr>
        <p:spPr>
          <a:xfrm>
            <a:off x="9542890" y="2568272"/>
            <a:ext cx="2169382" cy="795130"/>
          </a:xfrm>
          <a:prstGeom prst="rect">
            <a:avLst/>
          </a:prstGeom>
          <a:noFill/>
          <a:ln w="22225">
            <a:solidFill>
              <a:srgbClr val="F15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4428BD-6231-5825-E91E-2E02322CF29F}"/>
              </a:ext>
            </a:extLst>
          </p:cNvPr>
          <p:cNvSpPr txBox="1"/>
          <p:nvPr/>
        </p:nvSpPr>
        <p:spPr>
          <a:xfrm>
            <a:off x="6748671" y="2200725"/>
            <a:ext cx="6380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15284C"/>
                </a:solidFill>
                <a:latin typeface="Garamond" panose="02020404030301010803" pitchFamily="18" charset="0"/>
              </a:rPr>
              <a:t>H1</a:t>
            </a:r>
            <a:endParaRPr lang="zh-CN" altLang="en-US" sz="2000" b="1" dirty="0">
              <a:solidFill>
                <a:srgbClr val="15284C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857D69-ED8A-CE37-13C3-267E42B64EA6}"/>
              </a:ext>
            </a:extLst>
          </p:cNvPr>
          <p:cNvSpPr txBox="1"/>
          <p:nvPr/>
        </p:nvSpPr>
        <p:spPr>
          <a:xfrm>
            <a:off x="9438199" y="2200725"/>
            <a:ext cx="6380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15284C"/>
                </a:solidFill>
                <a:latin typeface="Garamond" panose="02020404030301010803" pitchFamily="18" charset="0"/>
              </a:rPr>
              <a:t>H2</a:t>
            </a:r>
            <a:endParaRPr lang="zh-CN" altLang="en-US" sz="2000" b="1" dirty="0">
              <a:solidFill>
                <a:srgbClr val="15284C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7706BF-D922-4D7C-0940-55084677C128}"/>
              </a:ext>
            </a:extLst>
          </p:cNvPr>
          <p:cNvSpPr/>
          <p:nvPr/>
        </p:nvSpPr>
        <p:spPr>
          <a:xfrm>
            <a:off x="7867868" y="0"/>
            <a:ext cx="1824771" cy="621792"/>
          </a:xfrm>
          <a:prstGeom prst="rect">
            <a:avLst/>
          </a:prstGeom>
          <a:solidFill>
            <a:srgbClr val="F15735"/>
          </a:solidFill>
          <a:ln>
            <a:solidFill>
              <a:srgbClr val="F15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B6BEF1-C225-0537-DBA4-782F5B2514AE}"/>
              </a:ext>
            </a:extLst>
          </p:cNvPr>
          <p:cNvSpPr txBox="1"/>
          <p:nvPr/>
        </p:nvSpPr>
        <p:spPr>
          <a:xfrm>
            <a:off x="600283" y="65784"/>
            <a:ext cx="15710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D161EE-5355-2C92-C4EA-538683AFAAD1}"/>
              </a:ext>
            </a:extLst>
          </p:cNvPr>
          <p:cNvSpPr txBox="1"/>
          <p:nvPr/>
        </p:nvSpPr>
        <p:spPr>
          <a:xfrm>
            <a:off x="10126580" y="65785"/>
            <a:ext cx="13869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Discussion</a:t>
            </a:r>
            <a:endParaRPr lang="zh-CN" alt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C18132-4188-84CC-7E30-78A938D330B7}"/>
              </a:ext>
            </a:extLst>
          </p:cNvPr>
          <p:cNvSpPr txBox="1"/>
          <p:nvPr/>
        </p:nvSpPr>
        <p:spPr>
          <a:xfrm>
            <a:off x="5286153" y="65784"/>
            <a:ext cx="22429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Data and Methods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94C7FE-0B97-A3E4-7A72-2735873DC5FE}"/>
              </a:ext>
            </a:extLst>
          </p:cNvPr>
          <p:cNvSpPr txBox="1"/>
          <p:nvPr/>
        </p:nvSpPr>
        <p:spPr>
          <a:xfrm>
            <a:off x="8337111" y="71732"/>
            <a:ext cx="9814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Results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B45B29-29DA-14CD-8126-B4BAC67A8D09}"/>
              </a:ext>
            </a:extLst>
          </p:cNvPr>
          <p:cNvSpPr txBox="1"/>
          <p:nvPr/>
        </p:nvSpPr>
        <p:spPr>
          <a:xfrm>
            <a:off x="2979341" y="65785"/>
            <a:ext cx="14988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Hypotheses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551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4DF304-0A85-D35A-458F-75E337047E79}"/>
              </a:ext>
            </a:extLst>
          </p:cNvPr>
          <p:cNvSpPr/>
          <p:nvPr/>
        </p:nvSpPr>
        <p:spPr>
          <a:xfrm>
            <a:off x="6949404" y="2633869"/>
            <a:ext cx="1995778" cy="860729"/>
          </a:xfrm>
          <a:prstGeom prst="rect">
            <a:avLst/>
          </a:prstGeom>
          <a:noFill/>
          <a:ln w="22225">
            <a:solidFill>
              <a:srgbClr val="F15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D33687-2CE8-4BC3-4561-D057141090D3}"/>
              </a:ext>
            </a:extLst>
          </p:cNvPr>
          <p:cNvSpPr/>
          <p:nvPr/>
        </p:nvSpPr>
        <p:spPr>
          <a:xfrm>
            <a:off x="9598513" y="2633870"/>
            <a:ext cx="2169382" cy="795130"/>
          </a:xfrm>
          <a:prstGeom prst="rect">
            <a:avLst/>
          </a:prstGeom>
          <a:noFill/>
          <a:ln w="22225">
            <a:solidFill>
              <a:srgbClr val="F15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4428BD-6231-5825-E91E-2E02322CF29F}"/>
              </a:ext>
            </a:extLst>
          </p:cNvPr>
          <p:cNvSpPr txBox="1"/>
          <p:nvPr/>
        </p:nvSpPr>
        <p:spPr>
          <a:xfrm>
            <a:off x="6804294" y="2266323"/>
            <a:ext cx="6380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15735"/>
                </a:solidFill>
                <a:latin typeface="Garamond" panose="02020404030301010803" pitchFamily="18" charset="0"/>
              </a:rPr>
              <a:t>H1</a:t>
            </a:r>
            <a:endParaRPr lang="zh-CN" altLang="en-US" sz="2000" b="1" dirty="0">
              <a:solidFill>
                <a:srgbClr val="F1573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857D69-ED8A-CE37-13C3-267E42B64EA6}"/>
              </a:ext>
            </a:extLst>
          </p:cNvPr>
          <p:cNvSpPr txBox="1"/>
          <p:nvPr/>
        </p:nvSpPr>
        <p:spPr>
          <a:xfrm>
            <a:off x="9493822" y="2266323"/>
            <a:ext cx="6380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15735"/>
                </a:solidFill>
                <a:latin typeface="Garamond" panose="02020404030301010803" pitchFamily="18" charset="0"/>
              </a:rPr>
              <a:t>H2</a:t>
            </a:r>
            <a:endParaRPr lang="zh-CN" altLang="en-US" sz="2000" b="1" dirty="0">
              <a:solidFill>
                <a:srgbClr val="F15735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EB26A7-BD89-C03D-8898-03BC9C155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332" y="1018277"/>
            <a:ext cx="10014156" cy="48214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8EA71B-1E9C-AB9E-5352-481B28145786}"/>
              </a:ext>
            </a:extLst>
          </p:cNvPr>
          <p:cNvSpPr/>
          <p:nvPr/>
        </p:nvSpPr>
        <p:spPr>
          <a:xfrm>
            <a:off x="6400764" y="4381381"/>
            <a:ext cx="5685180" cy="287595"/>
          </a:xfrm>
          <a:prstGeom prst="rect">
            <a:avLst/>
          </a:prstGeom>
          <a:noFill/>
          <a:ln w="22225">
            <a:solidFill>
              <a:srgbClr val="F15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6CBC47-3C61-1B50-2889-39B915CCD180}"/>
              </a:ext>
            </a:extLst>
          </p:cNvPr>
          <p:cNvSpPr txBox="1"/>
          <p:nvPr/>
        </p:nvSpPr>
        <p:spPr>
          <a:xfrm>
            <a:off x="5907782" y="4347602"/>
            <a:ext cx="492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F15735"/>
                </a:solidFill>
                <a:latin typeface="Garamond" panose="02020404030301010803" pitchFamily="18" charset="0"/>
              </a:rPr>
              <a:t>H4</a:t>
            </a:r>
            <a:endParaRPr lang="zh-CN" altLang="en-US" sz="1800" b="1" dirty="0">
              <a:solidFill>
                <a:srgbClr val="F15735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3B3ED5-5EA3-7470-9ACD-72569A19B06D}"/>
              </a:ext>
            </a:extLst>
          </p:cNvPr>
          <p:cNvSpPr/>
          <p:nvPr/>
        </p:nvSpPr>
        <p:spPr>
          <a:xfrm>
            <a:off x="7140235" y="4988276"/>
            <a:ext cx="4945709" cy="336761"/>
          </a:xfrm>
          <a:prstGeom prst="rect">
            <a:avLst/>
          </a:prstGeom>
          <a:noFill/>
          <a:ln w="22225">
            <a:solidFill>
              <a:srgbClr val="F15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53A41E-286B-B3A2-6289-90235FF9BE83}"/>
              </a:ext>
            </a:extLst>
          </p:cNvPr>
          <p:cNvSpPr txBox="1"/>
          <p:nvPr/>
        </p:nvSpPr>
        <p:spPr>
          <a:xfrm>
            <a:off x="6495594" y="4955705"/>
            <a:ext cx="682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15284C"/>
                </a:solidFill>
                <a:latin typeface="Garamond" panose="02020404030301010803" pitchFamily="18" charset="0"/>
              </a:rPr>
              <a:t>H3b</a:t>
            </a:r>
            <a:endParaRPr lang="zh-CN" altLang="en-US" sz="1800" b="1" dirty="0">
              <a:solidFill>
                <a:srgbClr val="15284C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FFAFB7-8E48-DD11-70DA-AEC7493196F7}"/>
              </a:ext>
            </a:extLst>
          </p:cNvPr>
          <p:cNvSpPr/>
          <p:nvPr/>
        </p:nvSpPr>
        <p:spPr>
          <a:xfrm>
            <a:off x="5756708" y="4050493"/>
            <a:ext cx="6329236" cy="330887"/>
          </a:xfrm>
          <a:prstGeom prst="rect">
            <a:avLst/>
          </a:prstGeom>
          <a:noFill/>
          <a:ln w="22225">
            <a:solidFill>
              <a:srgbClr val="F15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D8F30A-1E15-C346-84BB-ECA82E78BC09}"/>
              </a:ext>
            </a:extLst>
          </p:cNvPr>
          <p:cNvSpPr txBox="1"/>
          <p:nvPr/>
        </p:nvSpPr>
        <p:spPr>
          <a:xfrm>
            <a:off x="5105594" y="3987032"/>
            <a:ext cx="6698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15284C"/>
                </a:solidFill>
                <a:latin typeface="Garamond" panose="02020404030301010803" pitchFamily="18" charset="0"/>
              </a:rPr>
              <a:t>H3a</a:t>
            </a:r>
            <a:endParaRPr lang="zh-CN" altLang="en-US" sz="1800" b="1" dirty="0">
              <a:solidFill>
                <a:srgbClr val="15284C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A30302-18DC-A092-21BE-23CF68CA1FF0}"/>
              </a:ext>
            </a:extLst>
          </p:cNvPr>
          <p:cNvSpPr/>
          <p:nvPr/>
        </p:nvSpPr>
        <p:spPr>
          <a:xfrm>
            <a:off x="7867868" y="0"/>
            <a:ext cx="1824771" cy="621792"/>
          </a:xfrm>
          <a:prstGeom prst="rect">
            <a:avLst/>
          </a:prstGeom>
          <a:solidFill>
            <a:srgbClr val="F15735"/>
          </a:solidFill>
          <a:ln>
            <a:solidFill>
              <a:srgbClr val="F15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97B2A5-BB12-D025-DC45-7C97C01C24B7}"/>
              </a:ext>
            </a:extLst>
          </p:cNvPr>
          <p:cNvSpPr txBox="1"/>
          <p:nvPr/>
        </p:nvSpPr>
        <p:spPr>
          <a:xfrm>
            <a:off x="600283" y="65784"/>
            <a:ext cx="15710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FFDDCB-129D-0FF4-8FC5-9AD57FBB0537}"/>
              </a:ext>
            </a:extLst>
          </p:cNvPr>
          <p:cNvSpPr txBox="1"/>
          <p:nvPr/>
        </p:nvSpPr>
        <p:spPr>
          <a:xfrm>
            <a:off x="10126580" y="65785"/>
            <a:ext cx="13869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Discussion</a:t>
            </a:r>
            <a:endParaRPr lang="zh-CN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982C8F-EEAF-1604-96E3-6CA29723FC3A}"/>
              </a:ext>
            </a:extLst>
          </p:cNvPr>
          <p:cNvSpPr txBox="1"/>
          <p:nvPr/>
        </p:nvSpPr>
        <p:spPr>
          <a:xfrm>
            <a:off x="5286153" y="65784"/>
            <a:ext cx="22429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Data and Methods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99B1AD-BF42-482A-7E27-70506278C285}"/>
              </a:ext>
            </a:extLst>
          </p:cNvPr>
          <p:cNvSpPr txBox="1"/>
          <p:nvPr/>
        </p:nvSpPr>
        <p:spPr>
          <a:xfrm>
            <a:off x="8337111" y="71732"/>
            <a:ext cx="9814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Results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1F5AC6-08D1-826E-082F-FA7F56E43A5E}"/>
              </a:ext>
            </a:extLst>
          </p:cNvPr>
          <p:cNvSpPr txBox="1"/>
          <p:nvPr/>
        </p:nvSpPr>
        <p:spPr>
          <a:xfrm>
            <a:off x="2979341" y="65785"/>
            <a:ext cx="14988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Hypotheses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109CDE-233A-988A-2005-75931107260F}"/>
              </a:ext>
            </a:extLst>
          </p:cNvPr>
          <p:cNvSpPr txBox="1"/>
          <p:nvPr/>
        </p:nvSpPr>
        <p:spPr>
          <a:xfrm>
            <a:off x="12476" y="1694627"/>
            <a:ext cx="2885913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1800" dirty="0">
                <a:latin typeface="Garamond" panose="02020404030301010803" pitchFamily="18" charset="0"/>
              </a:rPr>
              <a:t>Second stage model: </a:t>
            </a:r>
            <a:endParaRPr lang="en-US" altLang="zh-CN" dirty="0">
              <a:latin typeface="Garamond" panose="02020404030301010803" pitchFamily="18" charset="0"/>
            </a:endParaRPr>
          </a:p>
          <a:p>
            <a:r>
              <a:rPr lang="en-US" altLang="zh-CN" dirty="0">
                <a:latin typeface="Garamond" panose="02020404030301010803" pitchFamily="18" charset="0"/>
              </a:rPr>
              <a:t>L</a:t>
            </a:r>
            <a:r>
              <a:rPr lang="en-US" altLang="zh-CN" sz="1800" dirty="0">
                <a:latin typeface="Garamond" panose="02020404030301010803" pitchFamily="18" charset="0"/>
              </a:rPr>
              <a:t>evel of firm-specific knowledge resources </a:t>
            </a:r>
          </a:p>
          <a:p>
            <a:pPr algn="ctr"/>
            <a:r>
              <a:rPr lang="zh-CN" altLang="en-US" dirty="0">
                <a:latin typeface="Garamond" panose="02020404030301010803" pitchFamily="18" charset="0"/>
              </a:rPr>
              <a:t>⬇</a:t>
            </a:r>
            <a:endParaRPr lang="en-US" altLang="zh-CN" dirty="0">
              <a:latin typeface="Garamond" panose="02020404030301010803" pitchFamily="18" charset="0"/>
            </a:endParaRPr>
          </a:p>
          <a:p>
            <a:r>
              <a:rPr lang="en-US" altLang="zh-CN" sz="1800" dirty="0">
                <a:latin typeface="Garamond" panose="02020404030301010803" pitchFamily="18" charset="0"/>
              </a:rPr>
              <a:t>Firm performance </a:t>
            </a:r>
          </a:p>
          <a:p>
            <a:endParaRPr lang="en-US" altLang="zh-CN" dirty="0">
              <a:latin typeface="Garamond" panose="02020404030301010803" pitchFamily="18" charset="0"/>
            </a:endParaRPr>
          </a:p>
          <a:p>
            <a:r>
              <a:rPr lang="en-US" altLang="zh-CN" sz="1800" dirty="0">
                <a:latin typeface="Garamond" panose="02020404030301010803" pitchFamily="18" charset="0"/>
              </a:rPr>
              <a:t>Moderated by</a:t>
            </a:r>
            <a:r>
              <a:rPr lang="en-US" altLang="zh-CN" dirty="0">
                <a:latin typeface="Garamond" panose="02020404030301010803" pitchFamily="18" charset="0"/>
              </a:rPr>
              <a:t>:</a:t>
            </a:r>
            <a:r>
              <a:rPr lang="en-US" altLang="zh-CN" sz="1800" dirty="0">
                <a:latin typeface="Garamond" panose="02020404030301010803" pitchFamily="18" charset="0"/>
              </a:rPr>
              <a:t> 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Garamond" panose="02020404030301010803" pitchFamily="18" charset="0"/>
              </a:rPr>
              <a:t>Employee stock ownership 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Garamond" panose="02020404030301010803" pitchFamily="18" charset="0"/>
              </a:rPr>
              <a:t>Firm employee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059706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746</Words>
  <Application>Microsoft Office PowerPoint</Application>
  <PresentationFormat>Widescreen</PresentationFormat>
  <Paragraphs>117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等线</vt:lpstr>
      <vt:lpstr>等线 Light</vt:lpstr>
      <vt:lpstr>Arial</vt:lpstr>
      <vt:lpstr>Courier New</vt:lpstr>
      <vt:lpstr>Garamond</vt:lpstr>
      <vt:lpstr>Office Theme</vt:lpstr>
      <vt:lpstr>1_Office Theme</vt:lpstr>
      <vt:lpstr>Firm-Specific Knowledge Resources                                 and Competitive Advantage:                                                 The Roles of Economic and Relationship-Based Employee Governance Mechanisms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Guo Min</dc:creator>
  <cp:lastModifiedBy>Mahoney, Joseph T</cp:lastModifiedBy>
  <cp:revision>182</cp:revision>
  <dcterms:created xsi:type="dcterms:W3CDTF">2023-01-24T01:33:57Z</dcterms:created>
  <dcterms:modified xsi:type="dcterms:W3CDTF">2023-02-21T05:35:32Z</dcterms:modified>
</cp:coreProperties>
</file>